
<file path=[Content_Types].xml><?xml version="1.0" encoding="utf-8"?>
<Types xmlns="http://schemas.openxmlformats.org/package/2006/content-types">
  <Default Extension="png" ContentType="image/png"/>
  <Default Extension="tmp" ContentType="image/png"/>
  <Default Extension="m4a" ContentType="audio/mp4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07" r:id="rId2"/>
    <p:sldId id="289" r:id="rId3"/>
    <p:sldId id="295" r:id="rId4"/>
    <p:sldId id="304" r:id="rId5"/>
    <p:sldId id="305" r:id="rId6"/>
    <p:sldId id="300" r:id="rId7"/>
    <p:sldId id="297" r:id="rId8"/>
    <p:sldId id="298" r:id="rId9"/>
    <p:sldId id="302" r:id="rId10"/>
    <p:sldId id="303" r:id="rId11"/>
    <p:sldId id="306" r:id="rId12"/>
    <p:sldId id="301" r:id="rId13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59" autoAdjust="0"/>
    <p:restoredTop sz="94434" autoAdjust="0"/>
  </p:normalViewPr>
  <p:slideViewPr>
    <p:cSldViewPr snapToGrid="0" snapToObjects="1">
      <p:cViewPr varScale="1">
        <p:scale>
          <a:sx n="64" d="100"/>
          <a:sy n="64" d="100"/>
        </p:scale>
        <p:origin x="96" y="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04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0" d="100"/>
          <a:sy n="50" d="100"/>
        </p:scale>
        <p:origin x="288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26E78-8608-4A1D-9179-40DF8A108D1B}" type="datetimeFigureOut">
              <a:rPr lang="en-IE" smtClean="0"/>
              <a:t>06/11/2017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IE" smtClean="0"/>
              <a:t>BMAP Induction Briefing - Lite</a:t>
            </a: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1AE52-7562-4961-B95D-FE86CA9044A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0350333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77CCC-8463-4841-ADF3-73F4BC29386B}" type="datetimeFigureOut">
              <a:rPr lang="en-IE" smtClean="0"/>
              <a:t>06/11/2017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IE" dirty="0" smtClean="0"/>
              <a:t>BMAP Induction Briefing - </a:t>
            </a:r>
            <a:r>
              <a:rPr lang="en-IE" dirty="0" err="1" smtClean="0"/>
              <a:t>Lite</a:t>
            </a:r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F4878-A6A5-4B9B-9403-D2A365E209F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8733061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9000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F4878-A6A5-4B9B-9403-D2A365E209F0}" type="slidenum">
              <a:rPr lang="en-IE" smtClean="0"/>
              <a:t>1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BMAP Induction Briefing - </a:t>
            </a:r>
            <a:r>
              <a:rPr lang="en-IE" dirty="0" err="1" smtClean="0"/>
              <a:t>Lite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04044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9000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F4878-A6A5-4B9B-9403-D2A365E209F0}" type="slidenum">
              <a:rPr lang="en-IE" smtClean="0"/>
              <a:t>11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BMAP Induction Briefing - Lite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40430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F17C-E2CE-7744-B851-54CAA636FF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3"/>
          </p:nvPr>
        </p:nvSpPr>
        <p:spPr>
          <a:xfrm>
            <a:off x="565427" y="6356350"/>
            <a:ext cx="2844800" cy="365125"/>
          </a:xfrm>
        </p:spPr>
        <p:txBody>
          <a:bodyPr/>
          <a:lstStyle/>
          <a:p>
            <a:fld id="{F00D1075-F258-6748-A748-9197B1BB51F2}" type="datetimeFigureOut">
              <a:rPr lang="en-US" smtClean="0"/>
              <a:t>11/6/2017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11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1075-F258-6748-A748-9197B1BB51F2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F17C-E2CE-7744-B851-54CAA636FF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15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1075-F258-6748-A748-9197B1BB51F2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F17C-E2CE-7744-B851-54CAA636FF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33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1075-F258-6748-A748-9197B1BB51F2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F17C-E2CE-7744-B851-54CAA636FF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3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9686" y="274638"/>
            <a:ext cx="10442713" cy="41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1075-F258-6748-A748-9197B1BB51F2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F17C-E2CE-7744-B851-54CAA636FF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91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01077"/>
            <a:ext cx="2844800" cy="365125"/>
          </a:xfrm>
        </p:spPr>
        <p:txBody>
          <a:bodyPr/>
          <a:lstStyle/>
          <a:p>
            <a:fld id="{65F6F17C-E2CE-7744-B851-54CAA636FF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1651"/>
            <a:ext cx="109728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72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1075-F258-6748-A748-9197B1BB51F2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F17C-E2CE-7744-B851-54CAA636FF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86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1075-F258-6748-A748-9197B1BB51F2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F17C-E2CE-7744-B851-54CAA636FF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07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1075-F258-6748-A748-9197B1BB51F2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F17C-E2CE-7744-B851-54CAA636FF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52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1075-F258-6748-A748-9197B1BB51F2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F17C-E2CE-7744-B851-54CAA636FF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21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1075-F258-6748-A748-9197B1BB51F2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F17C-E2CE-7744-B851-54CAA636FF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66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1075-F258-6748-A748-9197B1BB51F2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F17C-E2CE-7744-B851-54CAA636FF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30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D1075-F258-6748-A748-9197B1BB51F2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6F17C-E2CE-7744-B851-54CAA636FFD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instituteSML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239" y="5865655"/>
            <a:ext cx="807161" cy="805021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1497556" y="333833"/>
            <a:ext cx="4544985" cy="1143316"/>
            <a:chOff x="1497556" y="333833"/>
            <a:chExt cx="4544985" cy="1143316"/>
          </a:xfrm>
        </p:grpSpPr>
        <p:sp>
          <p:nvSpPr>
            <p:cNvPr id="11" name="Flowchart: Extract 6"/>
            <p:cNvSpPr/>
            <p:nvPr/>
          </p:nvSpPr>
          <p:spPr>
            <a:xfrm rot="5400000">
              <a:off x="1925397" y="356918"/>
              <a:ext cx="692390" cy="1548072"/>
            </a:xfrm>
            <a:prstGeom prst="flowChartExtra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I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522360" y="333833"/>
              <a:ext cx="4520181" cy="814545"/>
            </a:xfrm>
            <a:prstGeom prst="rect">
              <a:avLst/>
            </a:prstGeom>
            <a:solidFill>
              <a:srgbClr val="D00A2D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IE" sz="2000" b="1" dirty="0" smtClean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9229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m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tmp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3.tmp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3.png"/><Relationship Id="rId4" Type="http://schemas.openxmlformats.org/officeDocument/2006/relationships/hyperlink" Target="https://www.youtube.com/watch?v=G1lHCP3gTQ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tmp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tmp"/><Relationship Id="rId5" Type="http://schemas.openxmlformats.org/officeDocument/2006/relationships/image" Target="../media/image5.tmp"/><Relationship Id="rId10" Type="http://schemas.microsoft.com/office/2007/relationships/hdphoto" Target="../media/hdphoto1.wdp"/><Relationship Id="rId4" Type="http://schemas.openxmlformats.org/officeDocument/2006/relationships/image" Target="../media/image4.tmp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media6.m4a"/><Relationship Id="rId7" Type="http://schemas.openxmlformats.org/officeDocument/2006/relationships/image" Target="../media/image3.png"/><Relationship Id="rId2" Type="http://schemas.microsoft.com/office/2007/relationships/media" Target="../media/media6.m4a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package" Target="../embeddings/Microsoft_Word_Document1.docx"/><Relationship Id="rId4" Type="http://schemas.openxmlformats.org/officeDocument/2006/relationships/slideLayout" Target="../slideLayouts/slideLayout7.xml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7" Type="http://schemas.openxmlformats.org/officeDocument/2006/relationships/image" Target="../media/image3.png"/><Relationship Id="rId2" Type="http://schemas.microsoft.com/office/2007/relationships/media" Target="../media/media9.m4a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emf"/><Relationship Id="rId5" Type="http://schemas.openxmlformats.org/officeDocument/2006/relationships/package" Target="../embeddings/Microsoft_Word_Document2.docx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MAP Logo lg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667" y="3141598"/>
            <a:ext cx="5791200" cy="79772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32667" y="3939326"/>
            <a:ext cx="579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F7F7F"/>
                </a:solidFill>
                <a:latin typeface="Arial Black"/>
                <a:cs typeface="Arial Black"/>
              </a:rPr>
              <a:t>The Business Model Actualisation Platform</a:t>
            </a:r>
            <a:r>
              <a:rPr lang="en-GB" dirty="0">
                <a:solidFill>
                  <a:srgbClr val="7F7F7F"/>
                </a:solidFill>
                <a:latin typeface="Arial Black"/>
                <a:cs typeface="Arial Black"/>
              </a:rPr>
              <a:t> </a:t>
            </a:r>
            <a:endParaRPr lang="en-IE" dirty="0"/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98056" y="5486635"/>
            <a:ext cx="5789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Induction and Situation 1 Briefing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63908" y="479685"/>
            <a:ext cx="2388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Induction Briefing</a:t>
            </a:r>
            <a:endParaRPr lang="en-I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6892" y="4552388"/>
            <a:ext cx="3342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Student Version</a:t>
            </a:r>
            <a:endParaRPr lang="en-IE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71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077"/>
    </mc:Choice>
    <mc:Fallback xmlns="">
      <p:transition advTm="190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81200" y="116751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rgbClr val="7F7F7F"/>
                </a:solidFill>
              </a:rPr>
              <a:t>Method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1201" y="2056686"/>
            <a:ext cx="813915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Download the Business Model Canvas trigger sheet and the Customer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Questionnaire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lvl="0"/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lvl="0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Interview 3-4 potential customers and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summarise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them in the Customer Profiles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slide</a:t>
            </a:r>
          </a:p>
          <a:p>
            <a:pPr lvl="0"/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Download the presentation slide deck for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Situation 1</a:t>
            </a:r>
          </a:p>
          <a:p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lvl="0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View the video link at the end of this presentation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– Gore Fabrics’ Business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Model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Canvas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lvl="0"/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48361" y="413435"/>
            <a:ext cx="31834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b="1" dirty="0">
                <a:solidFill>
                  <a:srgbClr val="FFFFFF"/>
                </a:solidFill>
                <a:latin typeface="Arial" panose="020B0604020202020204" pitchFamily="34" charset="0"/>
              </a:rPr>
              <a:t>Situation </a:t>
            </a:r>
            <a:r>
              <a:rPr lang="en-IE" sz="20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1 </a:t>
            </a:r>
          </a:p>
          <a:p>
            <a:r>
              <a:rPr lang="en-IE" sz="20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Briefing</a:t>
            </a:r>
            <a:endParaRPr lang="en-IE" sz="20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38046" y="6667534"/>
            <a:ext cx="191590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© Copyright MBA Global AML 2017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193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8329"/>
    </mc:Choice>
    <mc:Fallback>
      <p:transition advTm="383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32664" y="4707522"/>
            <a:ext cx="5791200" cy="1167060"/>
            <a:chOff x="3132667" y="3141598"/>
            <a:chExt cx="5791200" cy="1167060"/>
          </a:xfrm>
        </p:grpSpPr>
        <p:pic>
          <p:nvPicPr>
            <p:cNvPr id="5" name="Picture 4" descr="BMAP Logo lge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2667" y="3141598"/>
              <a:ext cx="5791200" cy="797728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3132667" y="3939326"/>
              <a:ext cx="57912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7F7F7F"/>
                  </a:solidFill>
                  <a:latin typeface="Arial Black"/>
                  <a:cs typeface="Arial Black"/>
                </a:rPr>
                <a:t>The Business Model Actualisation Platform</a:t>
              </a:r>
              <a:r>
                <a:rPr lang="en-GB" dirty="0">
                  <a:solidFill>
                    <a:srgbClr val="7F7F7F"/>
                  </a:solidFill>
                  <a:latin typeface="Arial Black"/>
                  <a:cs typeface="Arial Black"/>
                </a:rPr>
                <a:t> </a:t>
              </a:r>
              <a:endParaRPr lang="en-IE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820026" y="5475718"/>
            <a:ext cx="1609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Situation 1</a:t>
            </a:r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5096933" y="6604005"/>
            <a:ext cx="21239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© Copyright MBA Global AML 2017</a:t>
            </a:r>
            <a:endParaRPr lang="en-US" sz="900" dirty="0"/>
          </a:p>
        </p:txBody>
      </p:sp>
      <p:pic>
        <p:nvPicPr>
          <p:cNvPr id="4" name="Picture 3" descr="BMAP Situation 1 Slide Deck Worked Example - Student - PowerPoint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6" t="25703" r="7719" b="9018"/>
          <a:stretch/>
        </p:blipFill>
        <p:spPr>
          <a:xfrm>
            <a:off x="1351373" y="2435523"/>
            <a:ext cx="2467736" cy="1517005"/>
          </a:xfrm>
          <a:prstGeom prst="rect">
            <a:avLst/>
          </a:prstGeom>
        </p:spPr>
      </p:pic>
      <p:pic>
        <p:nvPicPr>
          <p:cNvPr id="8" name="Picture 7" descr="BMAP Challenge 2 Slide Deck Worked Example - Student - PowerPoint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6" t="24966" r="8476" b="9731"/>
          <a:stretch/>
        </p:blipFill>
        <p:spPr>
          <a:xfrm>
            <a:off x="4598411" y="2451146"/>
            <a:ext cx="2442313" cy="1485760"/>
          </a:xfrm>
          <a:prstGeom prst="rect">
            <a:avLst/>
          </a:prstGeom>
        </p:spPr>
      </p:pic>
      <p:pic>
        <p:nvPicPr>
          <p:cNvPr id="13" name="Picture 12" descr="BMAP Challenge 2 Slide Deck Worked Example - Student - PowerPoint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0" t="24966" r="9882" b="9295"/>
          <a:stretch/>
        </p:blipFill>
        <p:spPr>
          <a:xfrm>
            <a:off x="7820026" y="2471041"/>
            <a:ext cx="2557983" cy="14658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43075" y="357188"/>
            <a:ext cx="2314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Situation 1 Briefing</a:t>
            </a:r>
            <a:endParaRPr lang="en-I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Audio 2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579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7693"/>
    </mc:Choice>
    <mc:Fallback>
      <p:transition advTm="376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26482" y="2653416"/>
            <a:ext cx="80487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The Business Model Canvas:</a:t>
            </a:r>
          </a:p>
          <a:p>
            <a:pPr lvl="0"/>
            <a:r>
              <a:rPr lang="en-US" sz="2400" dirty="0"/>
              <a:t> 	</a:t>
            </a:r>
            <a:r>
              <a:rPr lang="en-US" sz="2000" u="sng" dirty="0">
                <a:hlinkClick r:id="rId4"/>
              </a:rPr>
              <a:t>https://www.youtube.com/watch?v=G1lHCP3gTQc</a:t>
            </a:r>
            <a:endParaRPr lang="en-US" sz="2000" u="sng" dirty="0"/>
          </a:p>
          <a:p>
            <a:pPr lvl="0"/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52607" y="413437"/>
            <a:ext cx="25230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b="1" dirty="0">
                <a:solidFill>
                  <a:srgbClr val="FFFFFF"/>
                </a:solidFill>
                <a:latin typeface="Arial" panose="020B0604020202020204" pitchFamily="34" charset="0"/>
              </a:rPr>
              <a:t>Situation 1</a:t>
            </a:r>
          </a:p>
          <a:p>
            <a:r>
              <a:rPr lang="en-IE" sz="2000" b="1" dirty="0">
                <a:solidFill>
                  <a:srgbClr val="FFFFFF"/>
                </a:solidFill>
                <a:latin typeface="Arial" panose="020B0604020202020204" pitchFamily="34" charset="0"/>
              </a:rPr>
              <a:t>Briefing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38046" y="6667534"/>
            <a:ext cx="191590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© Copyright MBA Global AML 2017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15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2183"/>
    </mc:Choice>
    <mc:Fallback xmlns="">
      <p:transition advTm="321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81200" y="133946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rgbClr val="7F7F7F"/>
                </a:solidFill>
              </a:rPr>
              <a:t>BMAP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7F7F7F"/>
                </a:solidFill>
              </a:rPr>
              <a:t>Overview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5588" y="2367666"/>
            <a:ext cx="732477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A Three-Step Process</a:t>
            </a:r>
          </a:p>
          <a:p>
            <a:pPr lvl="0" algn="ctr"/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Situation	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Challenge 		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Solution </a:t>
            </a:r>
          </a:p>
          <a:p>
            <a:endParaRPr lang="en-US" dirty="0"/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497556" y="333833"/>
            <a:ext cx="4544985" cy="1143316"/>
            <a:chOff x="1497556" y="333833"/>
            <a:chExt cx="4544985" cy="1143316"/>
          </a:xfrm>
        </p:grpSpPr>
        <p:grpSp>
          <p:nvGrpSpPr>
            <p:cNvPr id="6" name="Group 5"/>
            <p:cNvGrpSpPr/>
            <p:nvPr/>
          </p:nvGrpSpPr>
          <p:grpSpPr>
            <a:xfrm>
              <a:off x="1497556" y="333833"/>
              <a:ext cx="4544985" cy="1143316"/>
              <a:chOff x="1497556" y="333833"/>
              <a:chExt cx="4544985" cy="1143316"/>
            </a:xfrm>
          </p:grpSpPr>
          <p:sp>
            <p:nvSpPr>
              <p:cNvPr id="8" name="Flowchart: Extract 6"/>
              <p:cNvSpPr/>
              <p:nvPr/>
            </p:nvSpPr>
            <p:spPr>
              <a:xfrm rot="5400000">
                <a:off x="1925397" y="356918"/>
                <a:ext cx="692390" cy="1548072"/>
              </a:xfrm>
              <a:prstGeom prst="flowChartExtract">
                <a:avLst/>
              </a:prstGeom>
              <a:solidFill>
                <a:srgbClr val="7F7F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IE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522360" y="333833"/>
                <a:ext cx="4520181" cy="814545"/>
              </a:xfrm>
              <a:prstGeom prst="rect">
                <a:avLst/>
              </a:prstGeom>
              <a:solidFill>
                <a:srgbClr val="D00A2D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E" sz="2000" b="1" dirty="0" smtClean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1728788" y="494094"/>
              <a:ext cx="238601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IE" sz="20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Induction </a:t>
              </a:r>
              <a:r>
                <a:rPr lang="en-IE" sz="2000" b="1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Briefing</a:t>
              </a:r>
              <a:endParaRPr lang="en-IE" sz="20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138046" y="6667534"/>
            <a:ext cx="191590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© Copyright MBA Global AML 2017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42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4609"/>
    </mc:Choice>
    <mc:Fallback xmlns="">
      <p:transition advTm="146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671726" y="333833"/>
            <a:ext cx="2861743" cy="1071025"/>
          </a:xfrm>
        </p:spPr>
        <p:txBody>
          <a:bodyPr>
            <a:noAutofit/>
          </a:bodyPr>
          <a:lstStyle/>
          <a:p>
            <a:pPr algn="r">
              <a:lnSpc>
                <a:spcPct val="80000"/>
              </a:lnSpc>
            </a:pPr>
            <a:r>
              <a:rPr lang="en-IE" sz="3200" dirty="0">
                <a:solidFill>
                  <a:srgbClr val="7F7F7F"/>
                </a:solidFill>
              </a:rPr>
              <a:t>Tools and </a:t>
            </a:r>
            <a:r>
              <a:rPr lang="en-IE" sz="3200" dirty="0" smtClean="0">
                <a:solidFill>
                  <a:srgbClr val="7F7F7F"/>
                </a:solidFill>
              </a:rPr>
              <a:t/>
            </a:r>
            <a:br>
              <a:rPr lang="en-IE" sz="3200" dirty="0" smtClean="0">
                <a:solidFill>
                  <a:srgbClr val="7F7F7F"/>
                </a:solidFill>
              </a:rPr>
            </a:br>
            <a:r>
              <a:rPr lang="en-IE" sz="3200" dirty="0" smtClean="0">
                <a:solidFill>
                  <a:srgbClr val="7F7F7F"/>
                </a:solidFill>
              </a:rPr>
              <a:t>Trigger </a:t>
            </a:r>
            <a:r>
              <a:rPr lang="en-IE" sz="3200" dirty="0">
                <a:solidFill>
                  <a:srgbClr val="7F7F7F"/>
                </a:solidFill>
              </a:rPr>
              <a:t>Sheets </a:t>
            </a:r>
          </a:p>
        </p:txBody>
      </p:sp>
      <p:pic>
        <p:nvPicPr>
          <p:cNvPr id="5" name="Picture 4" descr="Rethink Homes Ltd Business Model Canvas - Wor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3" t="28667" r="26641" b="8641"/>
          <a:stretch/>
        </p:blipFill>
        <p:spPr>
          <a:xfrm>
            <a:off x="1750724" y="1751452"/>
            <a:ext cx="3928673" cy="2191898"/>
          </a:xfrm>
          <a:prstGeom prst="rect">
            <a:avLst/>
          </a:prstGeom>
        </p:spPr>
      </p:pic>
      <p:pic>
        <p:nvPicPr>
          <p:cNvPr id="4" name="Picture 3" descr="Briefing 2 Slide Deck 050916 - PowerPoint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3" t="24459" r="16875" b="4433"/>
          <a:stretch/>
        </p:blipFill>
        <p:spPr>
          <a:xfrm>
            <a:off x="6390221" y="1751453"/>
            <a:ext cx="3058583" cy="2191897"/>
          </a:xfrm>
          <a:prstGeom prst="rect">
            <a:avLst/>
          </a:prstGeom>
        </p:spPr>
      </p:pic>
      <p:pic>
        <p:nvPicPr>
          <p:cNvPr id="3" name="Picture 2" descr="Briefing 1 Slide Deck 050916 Final - PowerPoint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81" t="24749" r="17344" b="6174"/>
          <a:stretch/>
        </p:blipFill>
        <p:spPr>
          <a:xfrm>
            <a:off x="1977093" y="4161441"/>
            <a:ext cx="3544072" cy="23779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28788" y="1718313"/>
            <a:ext cx="3928673" cy="225817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7" name="Picture 6" descr="Situation 1 Briefing - Lite - PowerPoint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6" t="25910" r="17187" b="5883"/>
          <a:stretch/>
        </p:blipFill>
        <p:spPr>
          <a:xfrm>
            <a:off x="6257527" y="4246940"/>
            <a:ext cx="3171307" cy="2321673"/>
          </a:xfrm>
          <a:prstGeom prst="rect">
            <a:avLst/>
          </a:prstGeom>
          <a:ln>
            <a:noFill/>
          </a:ln>
        </p:spPr>
      </p:pic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497556" y="333833"/>
            <a:ext cx="4544985" cy="1143316"/>
            <a:chOff x="1497556" y="333833"/>
            <a:chExt cx="4544985" cy="1143316"/>
          </a:xfrm>
        </p:grpSpPr>
        <p:sp>
          <p:nvSpPr>
            <p:cNvPr id="21" name="Flowchart: Extract 6"/>
            <p:cNvSpPr/>
            <p:nvPr/>
          </p:nvSpPr>
          <p:spPr>
            <a:xfrm rot="5400000">
              <a:off x="1925397" y="356918"/>
              <a:ext cx="692390" cy="1548072"/>
            </a:xfrm>
            <a:prstGeom prst="flowChartExtra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I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522360" y="333833"/>
              <a:ext cx="4520181" cy="814545"/>
            </a:xfrm>
            <a:prstGeom prst="rect">
              <a:avLst/>
            </a:prstGeom>
            <a:solidFill>
              <a:srgbClr val="D00A2D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IE" sz="2000" b="1" dirty="0" smtClean="0">
                <a:latin typeface="Arial" panose="020B0604020202020204" pitchFamily="34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1728788" y="528131"/>
            <a:ext cx="23860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000" b="1" dirty="0">
                <a:solidFill>
                  <a:schemeClr val="bg1"/>
                </a:solidFill>
                <a:latin typeface="Arial" panose="020B0604020202020204" pitchFamily="34" charset="0"/>
              </a:rPr>
              <a:t>Induction </a:t>
            </a:r>
            <a:r>
              <a:rPr lang="en-IE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Briefing</a:t>
            </a:r>
            <a:endParaRPr lang="en-IE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 descr="strategyzer2.png"/>
          <p:cNvPicPr>
            <a:picLocks noChangeAspect="1"/>
          </p:cNvPicPr>
          <p:nvPr/>
        </p:nvPicPr>
        <p:blipFill>
          <a:blip r:embed="rId9">
            <a:biLevel thresh="5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37984" y1="76923" x2="37984" y2="76923"/>
                        <a14:backgroundMark x1="35659" y1="10256" x2="35659" y2="10256"/>
                        <a14:backgroundMark x1="85271" y1="7692" x2="85271" y2="7692"/>
                        <a14:backgroundMark x1="90698" y1="61538" x2="90698" y2="61538"/>
                        <a14:backgroundMark x1="42636" y1="84615" x2="42636" y2="84615"/>
                        <a14:backgroundMark x1="30233" y1="74359" x2="30233" y2="74359"/>
                        <a14:backgroundMark x1="12403" y1="10256" x2="12403" y2="10256"/>
                        <a14:backgroundMark x1="18605" y1="12821" x2="18605" y2="12821"/>
                        <a14:backgroundMark x1="64341" y1="15385" x2="64341" y2="15385"/>
                        <a14:backgroundMark x1="46512" y1="71795" x2="46512" y2="71795"/>
                        <a14:backgroundMark x1="57364" y1="10256" x2="57364" y2="10256"/>
                        <a14:backgroundMark x1="94574" y1="12821" x2="94574" y2="1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342" y="3797984"/>
            <a:ext cx="433436" cy="131039"/>
          </a:xfrm>
          <a:prstGeom prst="rect">
            <a:avLst/>
          </a:prstGeom>
        </p:spPr>
      </p:pic>
      <p:pic>
        <p:nvPicPr>
          <p:cNvPr id="25" name="Picture 24" descr="strategyzer2.png"/>
          <p:cNvPicPr>
            <a:picLocks noChangeAspect="1"/>
          </p:cNvPicPr>
          <p:nvPr/>
        </p:nvPicPr>
        <p:blipFill>
          <a:blip r:embed="rId9">
            <a:biLevel thresh="5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37984" y1="76923" x2="37984" y2="76923"/>
                        <a14:backgroundMark x1="35659" y1="10256" x2="35659" y2="10256"/>
                        <a14:backgroundMark x1="85271" y1="7692" x2="85271" y2="7692"/>
                        <a14:backgroundMark x1="90698" y1="61538" x2="90698" y2="61538"/>
                        <a14:backgroundMark x1="42636" y1="84615" x2="42636" y2="84615"/>
                        <a14:backgroundMark x1="30233" y1="74359" x2="30233" y2="74359"/>
                        <a14:backgroundMark x1="12403" y1="10256" x2="12403" y2="10256"/>
                        <a14:backgroundMark x1="18605" y1="12821" x2="18605" y2="12821"/>
                        <a14:backgroundMark x1="64341" y1="15385" x2="64341" y2="15385"/>
                        <a14:backgroundMark x1="46512" y1="71795" x2="46512" y2="71795"/>
                        <a14:backgroundMark x1="57364" y1="10256" x2="57364" y2="10256"/>
                        <a14:backgroundMark x1="94574" y1="12821" x2="94574" y2="1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794" y="3732464"/>
            <a:ext cx="433436" cy="13103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138046" y="6667534"/>
            <a:ext cx="191590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© Copyright MBA Global AML 2017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257527" y="4246940"/>
            <a:ext cx="3191277" cy="225817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6790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7189"/>
    </mc:Choice>
    <mc:Fallback xmlns="">
      <p:transition advTm="371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6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simplified business model canv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57" y="1485900"/>
            <a:ext cx="10136878" cy="469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00213" y="471518"/>
            <a:ext cx="422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Business Model Canvas Basics</a:t>
            </a:r>
            <a:endParaRPr lang="en-I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452798" y="2353455"/>
            <a:ext cx="3390273" cy="2016177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Rounded Rectangle 7"/>
          <p:cNvSpPr/>
          <p:nvPr/>
        </p:nvSpPr>
        <p:spPr>
          <a:xfrm>
            <a:off x="4904280" y="2323475"/>
            <a:ext cx="1633928" cy="2038663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Rounded Rectangle 8"/>
          <p:cNvSpPr/>
          <p:nvPr/>
        </p:nvSpPr>
        <p:spPr>
          <a:xfrm>
            <a:off x="1409076" y="4377129"/>
            <a:ext cx="8551887" cy="944380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Rounded Rectangle 9"/>
          <p:cNvSpPr/>
          <p:nvPr/>
        </p:nvSpPr>
        <p:spPr>
          <a:xfrm>
            <a:off x="6660626" y="2368445"/>
            <a:ext cx="3300337" cy="1978702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84584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68300"/>
    </mc:Choice>
    <mc:Fallback>
      <p:transition advTm="68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Image result for business model canvas simplified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82" y="1421225"/>
            <a:ext cx="9264384" cy="499709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714500" y="442913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Business Model Canvas Explained</a:t>
            </a:r>
            <a:endParaRPr lang="en-I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23682" y="1508747"/>
            <a:ext cx="3723072" cy="3417602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Rounded Rectangle 4"/>
          <p:cNvSpPr/>
          <p:nvPr/>
        </p:nvSpPr>
        <p:spPr>
          <a:xfrm>
            <a:off x="6583206" y="1508747"/>
            <a:ext cx="3697522" cy="3417603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ounded Rectangle 5"/>
          <p:cNvSpPr/>
          <p:nvPr/>
        </p:nvSpPr>
        <p:spPr>
          <a:xfrm>
            <a:off x="1431020" y="5058988"/>
            <a:ext cx="8849708" cy="1181919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611005" y="2983041"/>
            <a:ext cx="973369" cy="936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IE" sz="54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IE" sz="5400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69225" y="4323512"/>
            <a:ext cx="1189749" cy="936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IE" sz="54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IE" sz="54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76349" y="2550703"/>
            <a:ext cx="1189749" cy="936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IE" sz="54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IE" sz="54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91527" y="2514675"/>
            <a:ext cx="804963" cy="936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IE" sz="54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IE" sz="54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8690" y="3217548"/>
            <a:ext cx="1189749" cy="936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IE" sz="54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IE" sz="54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49115" y="5392882"/>
            <a:ext cx="1189749" cy="936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IE" sz="54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IE" sz="54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64099" y="5431262"/>
            <a:ext cx="1189749" cy="936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IE" sz="54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IE" sz="54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08096" y="4278756"/>
            <a:ext cx="1189749" cy="9814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IE" sz="54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IE" sz="54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006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47895"/>
    </mc:Choice>
    <mc:Fallback>
      <p:transition advTm="478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3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118811"/>
              </p:ext>
            </p:extLst>
          </p:nvPr>
        </p:nvGraphicFramePr>
        <p:xfrm>
          <a:off x="2259130" y="1344554"/>
          <a:ext cx="7680726" cy="4874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Document" r:id="rId5" imgW="9418695" imgH="6491069" progId="Word.Document.12">
                  <p:embed/>
                </p:oleObj>
              </mc:Choice>
              <mc:Fallback>
                <p:oleObj name="Document" r:id="rId5" imgW="9418695" imgH="649106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59130" y="1344554"/>
                        <a:ext cx="7680726" cy="48740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02475" y="612292"/>
            <a:ext cx="36487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0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The Business </a:t>
            </a:r>
            <a:r>
              <a:rPr lang="en-IE" sz="2000" b="1" dirty="0">
                <a:solidFill>
                  <a:srgbClr val="FFFFFF"/>
                </a:solidFill>
                <a:latin typeface="Arial" panose="020B0604020202020204" pitchFamily="34" charset="0"/>
              </a:rPr>
              <a:t>Model </a:t>
            </a:r>
            <a:r>
              <a:rPr lang="en-IE" sz="20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Canvas</a:t>
            </a:r>
            <a:endParaRPr lang="en-IE" sz="2000" b="1" dirty="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4" descr="strategyzer2.png"/>
          <p:cNvPicPr>
            <a:picLocks noChangeAspect="1"/>
          </p:cNvPicPr>
          <p:nvPr/>
        </p:nvPicPr>
        <p:blipFill>
          <a:blip r:embed="rId8">
            <a:biLevel thresh="5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37984" y1="76923" x2="37984" y2="76923"/>
                        <a14:backgroundMark x1="35659" y1="10256" x2="35659" y2="10256"/>
                        <a14:backgroundMark x1="85271" y1="7692" x2="85271" y2="7692"/>
                        <a14:backgroundMark x1="90698" y1="61538" x2="90698" y2="61538"/>
                        <a14:backgroundMark x1="42636" y1="84615" x2="42636" y2="84615"/>
                        <a14:backgroundMark x1="30233" y1="74359" x2="30233" y2="74359"/>
                        <a14:backgroundMark x1="12403" y1="10256" x2="12403" y2="10256"/>
                        <a14:backgroundMark x1="18605" y1="12821" x2="18605" y2="12821"/>
                        <a14:backgroundMark x1="64341" y1="15385" x2="64341" y2="15385"/>
                        <a14:backgroundMark x1="46512" y1="71795" x2="46512" y2="71795"/>
                        <a14:backgroundMark x1="57364" y1="10256" x2="57364" y2="10256"/>
                        <a14:backgroundMark x1="94574" y1="12821" x2="94574" y2="1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700" y="6310781"/>
            <a:ext cx="724118" cy="2189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38046" y="6667534"/>
            <a:ext cx="191590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© Copyright MBA Global AML 2017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50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6648"/>
    </mc:Choice>
    <mc:Fallback xmlns="">
      <p:transition advTm="266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81200" y="12017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rgbClr val="7F7F7F"/>
                </a:solidFill>
              </a:rPr>
              <a:t>Induction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26482" y="2481967"/>
            <a:ext cx="804871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Choose your business idea.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Suggestions as follows: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lvl="0"/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93315" y="3419417"/>
            <a:ext cx="30575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bg1">
                    <a:lumMod val="50000"/>
                  </a:schemeClr>
                </a:solidFill>
              </a:rPr>
              <a:t>Coffee Shop</a:t>
            </a:r>
          </a:p>
          <a:p>
            <a:r>
              <a:rPr lang="en-IE" dirty="0">
                <a:solidFill>
                  <a:schemeClr val="bg1">
                    <a:lumMod val="50000"/>
                  </a:schemeClr>
                </a:solidFill>
              </a:rPr>
              <a:t>Shoe Shop</a:t>
            </a:r>
          </a:p>
          <a:p>
            <a:r>
              <a:rPr lang="en-IE" dirty="0">
                <a:solidFill>
                  <a:schemeClr val="bg1">
                    <a:lumMod val="50000"/>
                  </a:schemeClr>
                </a:solidFill>
              </a:rPr>
              <a:t>PR Company</a:t>
            </a:r>
          </a:p>
          <a:p>
            <a:r>
              <a:rPr lang="en-IE" dirty="0">
                <a:solidFill>
                  <a:schemeClr val="bg1">
                    <a:lumMod val="50000"/>
                  </a:schemeClr>
                </a:solidFill>
              </a:rPr>
              <a:t>Gymnasium</a:t>
            </a:r>
          </a:p>
          <a:p>
            <a:r>
              <a:rPr lang="en-IE" dirty="0">
                <a:solidFill>
                  <a:schemeClr val="bg1">
                    <a:lumMod val="50000"/>
                  </a:schemeClr>
                </a:solidFill>
              </a:rPr>
              <a:t>Estate Agency</a:t>
            </a:r>
          </a:p>
          <a:p>
            <a:r>
              <a:rPr lang="en-IE" dirty="0">
                <a:solidFill>
                  <a:schemeClr val="bg1">
                    <a:lumMod val="50000"/>
                  </a:schemeClr>
                </a:solidFill>
              </a:rPr>
              <a:t>Service Company</a:t>
            </a:r>
          </a:p>
          <a:p>
            <a:pPr marL="742950" lvl="1" indent="-285750">
              <a:buFontTx/>
              <a:buChar char="-"/>
            </a:pPr>
            <a:r>
              <a:rPr lang="en-IE" dirty="0">
                <a:solidFill>
                  <a:schemeClr val="bg1">
                    <a:lumMod val="50000"/>
                  </a:schemeClr>
                </a:solidFill>
              </a:rPr>
              <a:t>Painting</a:t>
            </a:r>
          </a:p>
          <a:p>
            <a:pPr marL="742950" lvl="1" indent="-285750">
              <a:buFontTx/>
              <a:buChar char="-"/>
            </a:pPr>
            <a:r>
              <a:rPr lang="en-IE" dirty="0">
                <a:solidFill>
                  <a:schemeClr val="bg1">
                    <a:lumMod val="50000"/>
                  </a:schemeClr>
                </a:solidFill>
              </a:rPr>
              <a:t>Plumbing</a:t>
            </a:r>
          </a:p>
          <a:p>
            <a:pPr marL="742950" lvl="1" indent="-285750">
              <a:buFontTx/>
              <a:buChar char="-"/>
            </a:pPr>
            <a:r>
              <a:rPr lang="en-IE" dirty="0">
                <a:solidFill>
                  <a:schemeClr val="bg1">
                    <a:lumMod val="50000"/>
                  </a:schemeClr>
                </a:solidFill>
              </a:rPr>
              <a:t>Electrical</a:t>
            </a:r>
          </a:p>
          <a:p>
            <a:pPr marL="742950" lvl="1" indent="-285750">
              <a:buFontTx/>
              <a:buChar char="-"/>
            </a:pPr>
            <a:r>
              <a:rPr lang="en-IE" dirty="0">
                <a:solidFill>
                  <a:schemeClr val="bg1">
                    <a:lumMod val="50000"/>
                  </a:schemeClr>
                </a:solidFill>
              </a:rPr>
              <a:t>Joinery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27266" y="3419417"/>
            <a:ext cx="26574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bg1">
                    <a:lumMod val="50000"/>
                  </a:schemeClr>
                </a:solidFill>
              </a:rPr>
              <a:t>Website</a:t>
            </a:r>
          </a:p>
          <a:p>
            <a:pPr marL="742950" lvl="1" indent="-285750">
              <a:buFontTx/>
              <a:buChar char="-"/>
            </a:pPr>
            <a:r>
              <a:rPr lang="en-IE" dirty="0">
                <a:solidFill>
                  <a:schemeClr val="bg1">
                    <a:lumMod val="50000"/>
                  </a:schemeClr>
                </a:solidFill>
              </a:rPr>
              <a:t>Information</a:t>
            </a:r>
          </a:p>
          <a:p>
            <a:pPr marL="742950" lvl="1" indent="-285750">
              <a:buFontTx/>
              <a:buChar char="-"/>
            </a:pPr>
            <a:r>
              <a:rPr lang="en-IE" dirty="0">
                <a:solidFill>
                  <a:schemeClr val="bg1">
                    <a:lumMod val="50000"/>
                  </a:schemeClr>
                </a:solidFill>
              </a:rPr>
              <a:t>Selling Goods </a:t>
            </a:r>
          </a:p>
          <a:p>
            <a:pPr marL="742950" lvl="1" indent="-285750">
              <a:buFontTx/>
              <a:buChar char="-"/>
            </a:pPr>
            <a:r>
              <a:rPr lang="en-IE" dirty="0">
                <a:solidFill>
                  <a:schemeClr val="bg1">
                    <a:lumMod val="50000"/>
                  </a:schemeClr>
                </a:solidFill>
              </a:rPr>
              <a:t>Selling  Services</a:t>
            </a:r>
          </a:p>
          <a:p>
            <a:r>
              <a:rPr lang="en-IE" dirty="0">
                <a:solidFill>
                  <a:schemeClr val="bg1">
                    <a:lumMod val="50000"/>
                  </a:schemeClr>
                </a:solidFill>
              </a:rPr>
              <a:t>App</a:t>
            </a:r>
          </a:p>
          <a:p>
            <a:r>
              <a:rPr lang="en-IE" dirty="0">
                <a:solidFill>
                  <a:schemeClr val="bg1">
                    <a:lumMod val="50000"/>
                  </a:schemeClr>
                </a:solidFill>
              </a:rPr>
              <a:t>Computer Game</a:t>
            </a:r>
          </a:p>
          <a:p>
            <a:r>
              <a:rPr lang="en-IE" dirty="0">
                <a:solidFill>
                  <a:schemeClr val="bg1">
                    <a:lumMod val="50000"/>
                  </a:schemeClr>
                </a:solidFill>
              </a:rPr>
              <a:t>New Product</a:t>
            </a:r>
          </a:p>
          <a:p>
            <a:endParaRPr lang="en-IE" dirty="0"/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29857" y="416462"/>
            <a:ext cx="24500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2000" b="1" dirty="0">
                <a:solidFill>
                  <a:srgbClr val="FFFFFF"/>
                </a:solidFill>
                <a:latin typeface="Arial" panose="020B0604020202020204" pitchFamily="34" charset="0"/>
              </a:rPr>
              <a:t>Induction  Briefing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38046" y="6667534"/>
            <a:ext cx="191590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© Copyright MBA Global AML 2017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59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5147"/>
    </mc:Choice>
    <mc:Fallback xmlns="">
      <p:transition advTm="151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81200" y="116751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rgbClr val="7F7F7F"/>
                </a:solidFill>
              </a:rPr>
              <a:t>Method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1201" y="2056686"/>
            <a:ext cx="81391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Download the Business Model Canvas trigger sheet and the Customer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Questionnaire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52601" y="413437"/>
            <a:ext cx="269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b="1" dirty="0">
                <a:solidFill>
                  <a:srgbClr val="FFFFFF"/>
                </a:solidFill>
                <a:latin typeface="Arial" panose="020B0604020202020204" pitchFamily="34" charset="0"/>
              </a:rPr>
              <a:t>Situation </a:t>
            </a:r>
            <a:r>
              <a:rPr lang="en-IE" sz="20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1 </a:t>
            </a:r>
          </a:p>
          <a:p>
            <a:r>
              <a:rPr lang="en-IE" sz="20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Briefing</a:t>
            </a:r>
            <a:endParaRPr lang="en-IE" sz="20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38046" y="6667534"/>
            <a:ext cx="191590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© Copyright MBA Global AML 2017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8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5170"/>
    </mc:Choice>
    <mc:Fallback xmlns="">
      <p:transition advTm="251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560736"/>
              </p:ext>
            </p:extLst>
          </p:nvPr>
        </p:nvGraphicFramePr>
        <p:xfrm>
          <a:off x="4616158" y="1417638"/>
          <a:ext cx="3529143" cy="544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Document" r:id="rId5" imgW="5737207" imgH="8843840" progId="Word.Document.12">
                  <p:embed/>
                </p:oleObj>
              </mc:Choice>
              <mc:Fallback>
                <p:oleObj name="Document" r:id="rId5" imgW="5737207" imgH="88438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16158" y="1417638"/>
                        <a:ext cx="3529143" cy="5440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48366" y="413434"/>
            <a:ext cx="26585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b="1" dirty="0">
                <a:solidFill>
                  <a:srgbClr val="FFFFFF"/>
                </a:solidFill>
                <a:latin typeface="Arial" panose="020B0604020202020204" pitchFamily="34" charset="0"/>
              </a:rPr>
              <a:t>Situation </a:t>
            </a:r>
            <a:r>
              <a:rPr lang="en-IE" sz="20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1</a:t>
            </a:r>
          </a:p>
          <a:p>
            <a:r>
              <a:rPr lang="en-IE" sz="20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Briefing</a:t>
            </a:r>
            <a:endParaRPr lang="en-IE" sz="20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38046" y="6667534"/>
            <a:ext cx="191590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© Copyright MBA Global AML 2017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70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1633"/>
    </mc:Choice>
    <mc:Fallback xmlns="">
      <p:transition advTm="116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24332</TotalTime>
  <Words>243</Words>
  <Application>Microsoft Office PowerPoint</Application>
  <PresentationFormat>Widescreen</PresentationFormat>
  <Paragraphs>82</Paragraphs>
  <Slides>12</Slides>
  <Notes>2</Notes>
  <HiddenSlides>0</HiddenSlides>
  <MMClips>12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 Black</vt:lpstr>
      <vt:lpstr>Calibri</vt:lpstr>
      <vt:lpstr>Century Gothic</vt:lpstr>
      <vt:lpstr>Times New Roman</vt:lpstr>
      <vt:lpstr>Wingdings</vt:lpstr>
      <vt:lpstr>Office Theme</vt:lpstr>
      <vt:lpstr>Document</vt:lpstr>
      <vt:lpstr>PowerPoint Presentation</vt:lpstr>
      <vt:lpstr>BMAP Overview</vt:lpstr>
      <vt:lpstr>Tools and  Trigger Sheets </vt:lpstr>
      <vt:lpstr>PowerPoint Presentation</vt:lpstr>
      <vt:lpstr>PowerPoint Presentation</vt:lpstr>
      <vt:lpstr>PowerPoint Presentation</vt:lpstr>
      <vt:lpstr>Induction</vt:lpstr>
      <vt:lpstr>Method</vt:lpstr>
      <vt:lpstr>PowerPoint Presentation</vt:lpstr>
      <vt:lpstr>Method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Induction Session</dc:title>
  <dc:creator>Greg Devlin</dc:creator>
  <cp:lastModifiedBy>Liam Fennelly</cp:lastModifiedBy>
  <cp:revision>173</cp:revision>
  <cp:lastPrinted>2016-11-09T17:52:31Z</cp:lastPrinted>
  <dcterms:created xsi:type="dcterms:W3CDTF">2016-07-22T15:45:57Z</dcterms:created>
  <dcterms:modified xsi:type="dcterms:W3CDTF">2017-11-07T17:15:13Z</dcterms:modified>
</cp:coreProperties>
</file>